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DC3639-C303-47EA-B946-525D5D33E039}">
  <a:tblStyle styleId="{ACDC3639-C303-47EA-B946-525D5D33E0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658"/>
  </p:normalViewPr>
  <p:slideViewPr>
    <p:cSldViewPr snapToGrid="0">
      <p:cViewPr varScale="1">
        <p:scale>
          <a:sx n="160" d="100"/>
          <a:sy n="160" d="100"/>
        </p:scale>
        <p:origin x="4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9bea1d59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29bea1d59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9bea1d59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9bea1d59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9bea1d59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9bea1d59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9bea1d59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9bea1d59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9bea1d59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9bea1d59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9bea1d5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9bea1d5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9bea1d59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9bea1d59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9bea1d59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9bea1d59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9bea1d59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29bea1d59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9bea1d59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29bea1d59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9bea1d59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9bea1d59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9bea1d59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9bea1d59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9bea1d59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29bea1d59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tx1"/>
                </a:solidFill>
                <a:latin typeface="Helvetica" pitchFamily="2" charset="0"/>
                <a:ea typeface="Impact"/>
                <a:cs typeface="Arial" panose="020B0604020202020204" pitchFamily="34" charset="0"/>
                <a:sym typeface="Impact"/>
              </a:rPr>
              <a:t>Interactive graphics</a:t>
            </a:r>
            <a:endParaRPr sz="6600" dirty="0">
              <a:latin typeface="Helvetica" pitchFamily="2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24" name="Google Shape;124;p2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812" y="143726"/>
            <a:ext cx="5201677" cy="1175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rcRect l="10261" t="6594" r="10391" b="13022"/>
          <a:stretch/>
        </p:blipFill>
        <p:spPr>
          <a:xfrm>
            <a:off x="2482330" y="1152475"/>
            <a:ext cx="3880237" cy="3930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32" name="Google Shape;132;p2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69" y="170700"/>
            <a:ext cx="8337358" cy="11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0" y="1359425"/>
            <a:ext cx="36576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buNone/>
            </a:pPr>
            <a:r>
              <a:rPr lang="en" sz="3600" dirty="0">
                <a:solidFill>
                  <a:schemeClr val="tx1"/>
                </a:solidFill>
                <a:latin typeface="Arial" panose="020B0604020202020204" pitchFamily="34" charset="0"/>
                <a:ea typeface="Impact"/>
                <a:cs typeface="Arial" panose="020B0604020202020204" pitchFamily="34" charset="0"/>
                <a:sym typeface="Impact"/>
              </a:rPr>
              <a:t>Interactive maps using folium and leaflet</a:t>
            </a:r>
            <a:endParaRPr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A common form of interactive graphic is a map.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There are several mapping libraries for python, including some in </a:t>
            </a:r>
            <a:r>
              <a:rPr lang="en" dirty="0" err="1">
                <a:solidFill>
                  <a:schemeClr val="dk1"/>
                </a:solidFill>
              </a:rPr>
              <a:t>plotly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folium is another option that connects to the well known leaflet </a:t>
            </a:r>
            <a:r>
              <a:rPr lang="en" dirty="0" err="1">
                <a:solidFill>
                  <a:schemeClr val="dk1"/>
                </a:solidFill>
              </a:rPr>
              <a:t>javascript</a:t>
            </a:r>
            <a:r>
              <a:rPr lang="en" dirty="0">
                <a:solidFill>
                  <a:schemeClr val="dk1"/>
                </a:solidFill>
              </a:rPr>
              <a:t> library.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Let's create a quick plot of the Bloomberg School of Public Health Building, which is at latitude and longitude 39.298, -76.590.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6" name="Google Shape;146;p25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4519" t="15030" r="3313" b="13478"/>
          <a:stretch/>
        </p:blipFill>
        <p:spPr>
          <a:xfrm>
            <a:off x="1622067" y="47244"/>
            <a:ext cx="5486400" cy="147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7626" y="1558191"/>
            <a:ext cx="5995282" cy="3600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body" idx="1"/>
          </p:nvPr>
        </p:nvSpPr>
        <p:spPr>
          <a:xfrm>
            <a:off x="296127" y="63146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500" dirty="0">
                <a:solidFill>
                  <a:schemeClr val="dk1"/>
                </a:solidFill>
              </a:rPr>
              <a:t>You can then add elements to the map. For example, suppose we want a marker on the building saying, "my office". It's just that easy! This is truly just the tip of the iceberg of using folium/leaflet.</a:t>
            </a:r>
            <a:endParaRPr lang="en-US" dirty="0"/>
          </a:p>
        </p:txBody>
      </p:sp>
      <p:pic>
        <p:nvPicPr>
          <p:cNvPr id="154" name="Google Shape;154;p26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856946"/>
            <a:ext cx="7013051" cy="1112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1293" y="1749454"/>
            <a:ext cx="5637475" cy="3394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buNone/>
            </a:pPr>
            <a:r>
              <a:rPr lang="en" dirty="0">
                <a:solidFill>
                  <a:schemeClr val="tx1"/>
                </a:solidFill>
                <a:latin typeface="Arial" panose="020B0604020202020204" pitchFamily="34" charset="0"/>
                <a:ea typeface="Impact"/>
                <a:cs typeface="Arial" panose="020B0604020202020204" pitchFamily="34" charset="0"/>
                <a:sym typeface="Impact"/>
              </a:rPr>
              <a:t>Introduction </a:t>
            </a:r>
            <a:endParaRPr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dirty="0" err="1">
                <a:solidFill>
                  <a:schemeClr val="dk1"/>
                </a:solidFill>
              </a:rPr>
              <a:t>Javascript</a:t>
            </a:r>
            <a:r>
              <a:rPr lang="en" sz="1500" dirty="0">
                <a:solidFill>
                  <a:schemeClr val="dk1"/>
                </a:solidFill>
              </a:rPr>
              <a:t> graphics allows one to put data oriented graphics into web documents, apps and other reproducible + research documents.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</a:rPr>
              <a:t>Several well developed APIs have been developed to use Python, R ... as the base language where graphics are output as </a:t>
            </a:r>
            <a:r>
              <a:rPr lang="en" sz="1500" dirty="0" err="1">
                <a:solidFill>
                  <a:schemeClr val="dk1"/>
                </a:solidFill>
              </a:rPr>
              <a:t>javascript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</a:rPr>
              <a:t>Here, we'll go through some examples using </a:t>
            </a:r>
            <a:r>
              <a:rPr lang="en" sz="1500" dirty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plotly</a:t>
            </a:r>
            <a:endParaRPr sz="1500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buNone/>
            </a:pPr>
            <a:r>
              <a:rPr lang="en" sz="3600" dirty="0">
                <a:solidFill>
                  <a:schemeClr val="tx1"/>
                </a:solidFill>
                <a:latin typeface="Arial" panose="020B0604020202020204" pitchFamily="34" charset="0"/>
                <a:ea typeface="Impact"/>
                <a:cs typeface="Arial" panose="020B0604020202020204" pitchFamily="34" charset="0"/>
                <a:sym typeface="Impact"/>
              </a:rPr>
              <a:t>Using </a:t>
            </a:r>
            <a:r>
              <a:rPr lang="en" sz="3600" dirty="0" err="1">
                <a:solidFill>
                  <a:schemeClr val="tx1"/>
                </a:solidFill>
                <a:latin typeface="Arial" panose="020B0604020202020204" pitchFamily="34" charset="0"/>
                <a:ea typeface="Impact"/>
                <a:cs typeface="Arial" panose="020B0604020202020204" pitchFamily="34" charset="0"/>
                <a:sym typeface="Impact"/>
              </a:rPr>
              <a:t>plotly</a:t>
            </a:r>
            <a:endParaRPr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Consider the dataset that has regional volumes for 20 subjects in a long dataset</a:t>
            </a:r>
            <a:endParaRPr dirty="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00" y="6053286"/>
            <a:ext cx="9143998" cy="28161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" name="Google Shape;69;p15"/>
          <p:cNvGraphicFramePr/>
          <p:nvPr>
            <p:extLst>
              <p:ext uri="{D42A27DB-BD31-4B8C-83A1-F6EECF244321}">
                <p14:modId xmlns:p14="http://schemas.microsoft.com/office/powerpoint/2010/main" val="2790171560"/>
              </p:ext>
            </p:extLst>
          </p:nvPr>
        </p:nvGraphicFramePr>
        <p:xfrm>
          <a:off x="5222655" y="3360015"/>
          <a:ext cx="3088650" cy="1338460"/>
        </p:xfrm>
        <a:graphic>
          <a:graphicData uri="http://schemas.openxmlformats.org/drawingml/2006/table">
            <a:tbl>
              <a:tblPr>
                <a:tableStyleId>{ACDC3639-C303-47EA-B946-525D5D33E039}</a:tableStyleId>
              </a:tblPr>
              <a:tblGrid>
                <a:gridCol w="31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id</a:t>
                      </a:r>
                      <a:endParaRPr sz="10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roi</a:t>
                      </a:r>
                      <a:endParaRPr sz="10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volume</a:t>
                      </a:r>
                      <a:endParaRPr sz="10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sz="10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127</a:t>
                      </a:r>
                      <a:endParaRPr sz="10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Telencephalon_L</a:t>
                      </a:r>
                      <a:endParaRPr sz="10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531111</a:t>
                      </a:r>
                      <a:endParaRPr sz="10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sz="10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127</a:t>
                      </a:r>
                      <a:endParaRPr sz="10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Telencephalon_R</a:t>
                      </a:r>
                      <a:endParaRPr sz="1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543404</a:t>
                      </a:r>
                      <a:endParaRPr sz="1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sz="10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127</a:t>
                      </a:r>
                      <a:endParaRPr sz="10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Diencephalon_L</a:t>
                      </a:r>
                      <a:endParaRPr sz="1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9683</a:t>
                      </a:r>
                      <a:endParaRPr sz="10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sz="10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127</a:t>
                      </a:r>
                      <a:endParaRPr sz="10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Diencephalon_R</a:t>
                      </a:r>
                      <a:endParaRPr sz="10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9678</a:t>
                      </a:r>
                      <a:endParaRPr sz="10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sz="10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127</a:t>
                      </a:r>
                      <a:endParaRPr sz="10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Mesencephalon</a:t>
                      </a:r>
                      <a:endParaRPr sz="10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10268</a:t>
                      </a:r>
                      <a:endParaRPr sz="1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4A8AD31-9233-83D2-2F18-4CAE0DAA4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4" y="1896777"/>
            <a:ext cx="4595681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</a:rPr>
              <a:t>I</a:t>
            </a:r>
            <a:r>
              <a:rPr lang="en" sz="2800" dirty="0" err="1">
                <a:solidFill>
                  <a:schemeClr val="dk1"/>
                </a:solidFill>
              </a:rPr>
              <a:t>ndividual</a:t>
            </a:r>
            <a:r>
              <a:rPr lang="en" sz="2800" dirty="0">
                <a:solidFill>
                  <a:schemeClr val="dk1"/>
                </a:solidFill>
              </a:rPr>
              <a:t> subjects</a:t>
            </a:r>
            <a:endParaRPr dirty="0"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Let's view individual subjects. The id variable is a numeric variable, so let's create a string version.</a:t>
            </a:r>
            <a:endParaRPr dirty="0"/>
          </a:p>
        </p:txBody>
      </p:sp>
      <p:pic>
        <p:nvPicPr>
          <p:cNvPr id="76" name="Google Shape;76;p16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595" y="2023110"/>
            <a:ext cx="3486095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311" y="2183536"/>
            <a:ext cx="4153989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Let's add an intra-cranial volume column by grouping by id, summing all volumes, then merging that data back into the main data. We'll then add a composition variable, which is the regional volumes divided by the intra-cranial volume.</a:t>
            </a:r>
            <a:endParaRPr dirty="0"/>
          </a:p>
        </p:txBody>
      </p:sp>
      <p:pic>
        <p:nvPicPr>
          <p:cNvPr id="84" name="Google Shape;84;p17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rcRect l="3697" t="12554" r="4799" b="13165"/>
          <a:stretch/>
        </p:blipFill>
        <p:spPr>
          <a:xfrm>
            <a:off x="1551641" y="2312336"/>
            <a:ext cx="5286292" cy="10966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" name="Google Shape;85;p17"/>
          <p:cNvGraphicFramePr/>
          <p:nvPr>
            <p:extLst>
              <p:ext uri="{D42A27DB-BD31-4B8C-83A1-F6EECF244321}">
                <p14:modId xmlns:p14="http://schemas.microsoft.com/office/powerpoint/2010/main" val="2111400147"/>
              </p:ext>
            </p:extLst>
          </p:nvPr>
        </p:nvGraphicFramePr>
        <p:xfrm>
          <a:off x="1880806" y="3628035"/>
          <a:ext cx="4627962" cy="1304225"/>
        </p:xfrm>
        <a:graphic>
          <a:graphicData uri="http://schemas.openxmlformats.org/drawingml/2006/table">
            <a:tbl>
              <a:tblPr>
                <a:tableStyleId>{ACDC3639-C303-47EA-B946-525D5D33E039}</a:tableStyleId>
              </a:tblPr>
              <a:tblGrid>
                <a:gridCol w="260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3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2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4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93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12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id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roi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volume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id_char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icv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033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127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Telencephalon_L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531111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127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1378295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0.385339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033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127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Telencephalon_R</a:t>
                      </a:r>
                      <a:endParaRPr sz="9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543404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127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1378295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0.394258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033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127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Diencephalon_L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9683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127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1378295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0.007025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033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127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Diencephalon_R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9678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127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1378295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0.007022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033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127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Mesencephalon</a:t>
                      </a:r>
                      <a:endParaRPr sz="9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10268</a:t>
                      </a:r>
                      <a:endParaRPr sz="9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127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1378295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0.007450</a:t>
                      </a:r>
                      <a:endParaRPr sz="9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Normalized plot</a:t>
            </a:r>
            <a:endParaRPr dirty="0"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Let's now replot our compositional data (but now normalized to have height 1).</a:t>
            </a:r>
            <a:endParaRPr dirty="0"/>
          </a:p>
        </p:txBody>
      </p:sp>
      <p:pic>
        <p:nvPicPr>
          <p:cNvPr id="92" name="Google Shape;92;p18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77279"/>
            <a:ext cx="4226245" cy="12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568" y="1667803"/>
            <a:ext cx="5080432" cy="335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Let's look at the subject level means. Therefore, we have to average across id.</a:t>
            </a:r>
            <a:endParaRPr dirty="0"/>
          </a:p>
        </p:txBody>
      </p:sp>
      <p:pic>
        <p:nvPicPr>
          <p:cNvPr id="100" name="Google Shape;100;p19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00300"/>
            <a:ext cx="408198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200" y="1485900"/>
            <a:ext cx="48768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buNone/>
            </a:pPr>
            <a:r>
              <a:rPr lang="en" dirty="0">
                <a:solidFill>
                  <a:schemeClr val="tx1"/>
                </a:solidFill>
                <a:latin typeface="Arial" panose="020B0604020202020204" pitchFamily="34" charset="0"/>
                <a:ea typeface="Impact"/>
                <a:cs typeface="Arial" panose="020B0604020202020204" pitchFamily="34" charset="0"/>
                <a:sym typeface="Impact"/>
              </a:rPr>
              <a:t>Hierarchies</a:t>
            </a:r>
            <a:endParaRPr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There's a hierarchy of regions in this dataset. Let's visualize a subject's type 1 level 5 data as it exists in the hierarchy.</a:t>
            </a:r>
            <a:endParaRPr dirty="0"/>
          </a:p>
        </p:txBody>
      </p:sp>
      <p:pic>
        <p:nvPicPr>
          <p:cNvPr id="108" name="Google Shape;108;p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90475"/>
            <a:ext cx="4052768" cy="1828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9" name="Google Shape;109;p20"/>
          <p:cNvGraphicFramePr/>
          <p:nvPr>
            <p:extLst>
              <p:ext uri="{D42A27DB-BD31-4B8C-83A1-F6EECF244321}">
                <p14:modId xmlns:p14="http://schemas.microsoft.com/office/powerpoint/2010/main" val="3101095730"/>
              </p:ext>
            </p:extLst>
          </p:nvPr>
        </p:nvGraphicFramePr>
        <p:xfrm>
          <a:off x="4208342" y="3767610"/>
          <a:ext cx="4836626" cy="1226065"/>
        </p:xfrm>
        <a:graphic>
          <a:graphicData uri="http://schemas.openxmlformats.org/drawingml/2006/table">
            <a:tbl>
              <a:tblPr>
                <a:tableStyleId>{ACDC3639-C303-47EA-B946-525D5D33E039}</a:tableStyleId>
              </a:tblPr>
              <a:tblGrid>
                <a:gridCol w="239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2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88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73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roi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level4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level3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level2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level1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787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SFG_L</a:t>
                      </a:r>
                      <a:endParaRPr sz="9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SFG_L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Frontal_L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CerebralCortex_L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Telencephalon_L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787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SFG_R</a:t>
                      </a:r>
                      <a:endParaRPr sz="9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SFG_R</a:t>
                      </a:r>
                      <a:endParaRPr sz="9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Frontal_R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CerebralCortex_R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Telencephalon_R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787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SFG_PFC_L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SFG_L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Frontal_L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CerebralCortex_L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Telencephalon_L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787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SFG_PFC_R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SFG_R</a:t>
                      </a:r>
                      <a:endParaRPr sz="9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Frontal_R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CerebralCortex_R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Telencephalon_R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787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SFG_pole_L</a:t>
                      </a:r>
                      <a:endParaRPr sz="9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SFG_L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Frontal_L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CerebralCortex_L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Telencephalon_L</a:t>
                      </a:r>
                      <a:endParaRPr sz="9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21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825" y="1017725"/>
            <a:ext cx="7168349" cy="24291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7" name="Google Shape;117;p21"/>
          <p:cNvGraphicFramePr/>
          <p:nvPr>
            <p:extLst>
              <p:ext uri="{D42A27DB-BD31-4B8C-83A1-F6EECF244321}">
                <p14:modId xmlns:p14="http://schemas.microsoft.com/office/powerpoint/2010/main" val="3369899643"/>
              </p:ext>
            </p:extLst>
          </p:nvPr>
        </p:nvGraphicFramePr>
        <p:xfrm>
          <a:off x="1262143" y="3669140"/>
          <a:ext cx="6619711" cy="1262350"/>
        </p:xfrm>
        <a:graphic>
          <a:graphicData uri="http://schemas.openxmlformats.org/drawingml/2006/table">
            <a:tbl>
              <a:tblPr>
                <a:tableStyleId>{ACDC3639-C303-47EA-B946-525D5D33E039}</a:tableStyleId>
              </a:tblPr>
              <a:tblGrid>
                <a:gridCol w="223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67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1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67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2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79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065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roi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volume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level4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level3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level2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level1</a:t>
                      </a:r>
                      <a:endParaRPr sz="9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icv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658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SFG_L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12926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SFG_L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Frontal_L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CerebralCortex_L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Telencephalon_L</a:t>
                      </a:r>
                      <a:endParaRPr sz="9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ICV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0.009350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658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SFG_R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10050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SFG_R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Frontal_R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CerebralCortex_R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Telencephalon_R</a:t>
                      </a:r>
                      <a:endParaRPr sz="9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ICV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0.007270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658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SFG_PFC_L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12783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SFG_L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Frontal_L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CerebralCortex_L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Telencephalon_L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ICV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0.009247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658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SFG_PFC_R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11507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SFG_R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Frontal_R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CerebralCortex_R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Telencephalon_R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ICV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0.008324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658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sz="900" b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SFG_pole_L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3078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SFG_L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Frontal_L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CerebralCortex_L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Telencephalon_L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ICV</a:t>
                      </a:r>
                      <a:endParaRPr sz="9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0.002227</a:t>
                      </a:r>
                      <a:endParaRPr sz="9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7150" marR="57150" marT="22850" marB="228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594</Words>
  <Application>Microsoft Macintosh PowerPoint</Application>
  <PresentationFormat>On-screen Show (16:9)</PresentationFormat>
  <Paragraphs>173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Consolas</vt:lpstr>
      <vt:lpstr>Helvetica</vt:lpstr>
      <vt:lpstr>Simple Light</vt:lpstr>
      <vt:lpstr>Interactive graphics</vt:lpstr>
      <vt:lpstr>Introduction </vt:lpstr>
      <vt:lpstr>Using plotly</vt:lpstr>
      <vt:lpstr>Individual subjects</vt:lpstr>
      <vt:lpstr>PowerPoint Presentation</vt:lpstr>
      <vt:lpstr>Normalized plot</vt:lpstr>
      <vt:lpstr>PowerPoint Presentation</vt:lpstr>
      <vt:lpstr>Hierarchies</vt:lpstr>
      <vt:lpstr>PowerPoint Presentation</vt:lpstr>
      <vt:lpstr>PowerPoint Presentation</vt:lpstr>
      <vt:lpstr>PowerPoint Presentation</vt:lpstr>
      <vt:lpstr>Interactive maps using folium and leaflet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Devil's Advocate</cp:lastModifiedBy>
  <cp:revision>1</cp:revision>
  <dcterms:modified xsi:type="dcterms:W3CDTF">2025-01-27T20:51:30Z</dcterms:modified>
</cp:coreProperties>
</file>